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551" r:id="rId2"/>
    <p:sldId id="549" r:id="rId3"/>
    <p:sldId id="550" r:id="rId4"/>
    <p:sldId id="529" r:id="rId5"/>
    <p:sldId id="562" r:id="rId6"/>
    <p:sldId id="530" r:id="rId7"/>
    <p:sldId id="531" r:id="rId8"/>
    <p:sldId id="552" r:id="rId9"/>
    <p:sldId id="533" r:id="rId10"/>
    <p:sldId id="553" r:id="rId11"/>
    <p:sldId id="545" r:id="rId12"/>
    <p:sldId id="554" r:id="rId13"/>
    <p:sldId id="536" r:id="rId14"/>
    <p:sldId id="539" r:id="rId15"/>
    <p:sldId id="555" r:id="rId16"/>
    <p:sldId id="556" r:id="rId17"/>
    <p:sldId id="557" r:id="rId18"/>
    <p:sldId id="541" r:id="rId19"/>
    <p:sldId id="558" r:id="rId20"/>
    <p:sldId id="544" r:id="rId21"/>
    <p:sldId id="547" r:id="rId22"/>
    <p:sldId id="548" r:id="rId23"/>
    <p:sldId id="559" r:id="rId24"/>
    <p:sldId id="560" r:id="rId25"/>
    <p:sldId id="561" r:id="rId26"/>
    <p:sldId id="563" r:id="rId27"/>
    <p:sldId id="3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81" autoAdjust="0"/>
  </p:normalViewPr>
  <p:slideViewPr>
    <p:cSldViewPr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Polybius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29" y="1600200"/>
            <a:ext cx="2254141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c. 200-118 BCE</a:t>
            </a:r>
          </a:p>
          <a:p>
            <a:r>
              <a:rPr lang="en-US" dirty="0"/>
              <a:t>Born in Megalopolis in Arcadia, Greece</a:t>
            </a:r>
          </a:p>
          <a:p>
            <a:r>
              <a:rPr lang="en-US" dirty="0"/>
              <a:t>Prominent local politician and military leader</a:t>
            </a:r>
          </a:p>
          <a:p>
            <a:r>
              <a:rPr lang="en-US" dirty="0"/>
              <a:t>Lived in Rome as a hostage c. 167-150 BCE</a:t>
            </a:r>
          </a:p>
          <a:p>
            <a:r>
              <a:rPr lang="en-US" dirty="0"/>
              <a:t>Wrote </a:t>
            </a:r>
            <a:r>
              <a:rPr lang="en-US" i="1" dirty="0"/>
              <a:t>Histories</a:t>
            </a:r>
            <a:r>
              <a:rPr lang="en-US" dirty="0"/>
              <a:t> (in Greek) covering 264 to 146 BCE</a:t>
            </a:r>
          </a:p>
        </p:txBody>
      </p:sp>
    </p:spTree>
    <p:extLst>
      <p:ext uri="{BB962C8B-B14F-4D97-AF65-F5344CB8AC3E}">
        <p14:creationId xmlns:p14="http://schemas.microsoft.com/office/powerpoint/2010/main" val="169762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First Punic War (264-241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5567079" cy="4525963"/>
          </a:xfrm>
        </p:spPr>
      </p:pic>
      <p:sp>
        <p:nvSpPr>
          <p:cNvPr id="3" name="TextBox 2"/>
          <p:cNvSpPr txBox="1"/>
          <p:nvPr/>
        </p:nvSpPr>
        <p:spPr>
          <a:xfrm>
            <a:off x="6331688" y="1676400"/>
            <a:ext cx="2514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Panormus</a:t>
            </a:r>
            <a:r>
              <a:rPr lang="en-US" sz="2200" dirty="0"/>
              <a:t> (254)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Lilybaeum</a:t>
            </a:r>
            <a:r>
              <a:rPr lang="en-US" sz="2200" dirty="0"/>
              <a:t> and </a:t>
            </a:r>
            <a:r>
              <a:rPr lang="en-US" sz="2200" dirty="0" err="1"/>
              <a:t>Drepanum</a:t>
            </a:r>
            <a:r>
              <a:rPr lang="en-US" sz="2200" dirty="0"/>
              <a:t> (247-241)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Aegates</a:t>
            </a:r>
            <a:r>
              <a:rPr lang="en-US" sz="2200" dirty="0"/>
              <a:t> Islands (241)</a:t>
            </a:r>
          </a:p>
        </p:txBody>
      </p:sp>
      <p:sp>
        <p:nvSpPr>
          <p:cNvPr id="4" name="Oval 3"/>
          <p:cNvSpPr/>
          <p:nvPr/>
        </p:nvSpPr>
        <p:spPr>
          <a:xfrm>
            <a:off x="2286000" y="2924383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6307" y="3276600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90600" y="3229183"/>
            <a:ext cx="304800" cy="304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3581400"/>
            <a:ext cx="304800" cy="304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Peace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“There will be friendship between the Carthaginians and Romans on the following terms if approved by the Roman people: the Carthaginians to evacuate the whole of Sicily and not to make war on </a:t>
            </a:r>
            <a:r>
              <a:rPr lang="en-US" dirty="0" err="1"/>
              <a:t>Hieron</a:t>
            </a:r>
            <a:r>
              <a:rPr lang="en-US" dirty="0"/>
              <a:t> or bear arms against the </a:t>
            </a:r>
            <a:r>
              <a:rPr lang="en-US" dirty="0" err="1"/>
              <a:t>Syracusans</a:t>
            </a:r>
            <a:r>
              <a:rPr lang="en-US" dirty="0"/>
              <a:t> or the allies of the </a:t>
            </a:r>
            <a:r>
              <a:rPr lang="en-US" dirty="0" err="1"/>
              <a:t>Syracusans</a:t>
            </a:r>
            <a:r>
              <a:rPr lang="en-US" dirty="0"/>
              <a:t>; the Carthaginians to give up to the Romans all prisoners without ransom; the Carthaginians to pay to the Romans by installments in twenty years two thousand two hundred </a:t>
            </a:r>
            <a:r>
              <a:rPr lang="en-US" dirty="0" err="1"/>
              <a:t>Euboean</a:t>
            </a:r>
            <a:r>
              <a:rPr lang="en-US" dirty="0"/>
              <a:t> talents.”</a:t>
            </a:r>
          </a:p>
          <a:p>
            <a:pPr marL="0" indent="0" algn="r">
              <a:buNone/>
            </a:pPr>
            <a:r>
              <a:rPr lang="en-US" dirty="0"/>
              <a:t>- Polybius 1.62.8-9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002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2304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  <a:cs typeface="Vani" panose="020B0502040204020203" pitchFamily="34" charset="0"/>
              </a:rPr>
              <a:t>Carthaginian Expansion in Spain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" t="12944" r="29779" b="23760"/>
          <a:stretch/>
        </p:blipFill>
        <p:spPr>
          <a:xfrm>
            <a:off x="533400" y="1895058"/>
            <a:ext cx="5394830" cy="3810000"/>
          </a:xfrm>
        </p:spPr>
      </p:pic>
      <p:sp>
        <p:nvSpPr>
          <p:cNvPr id="3" name="TextBox 2"/>
          <p:cNvSpPr txBox="1"/>
          <p:nvPr/>
        </p:nvSpPr>
        <p:spPr>
          <a:xfrm>
            <a:off x="6331688" y="1676400"/>
            <a:ext cx="2514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Hamilcar goes to Spain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Carthago</a:t>
            </a:r>
            <a:r>
              <a:rPr lang="en-US" sz="2200" dirty="0"/>
              <a:t> Nova founded in 227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Romans make a treaty with Hasdrubal banning him from crossing the Ebro River in 226/5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Rome allied with </a:t>
            </a:r>
            <a:r>
              <a:rPr lang="en-US" sz="2200" dirty="0" err="1"/>
              <a:t>Saguntum</a:t>
            </a:r>
            <a:r>
              <a:rPr lang="en-US" sz="2200" dirty="0"/>
              <a:t>, which Hannibal captured in 219</a:t>
            </a:r>
          </a:p>
        </p:txBody>
      </p:sp>
      <p:sp>
        <p:nvSpPr>
          <p:cNvPr id="10" name="Oval 9"/>
          <p:cNvSpPr/>
          <p:nvPr/>
        </p:nvSpPr>
        <p:spPr>
          <a:xfrm>
            <a:off x="2286000" y="4267200"/>
            <a:ext cx="304800" cy="30480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 rot="1980000">
            <a:off x="1657140" y="2844057"/>
            <a:ext cx="1545844" cy="304800"/>
          </a:xfrm>
          <a:prstGeom prst="round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14600" y="3581400"/>
            <a:ext cx="304800" cy="30480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Hannibal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83" y="1600200"/>
            <a:ext cx="2882634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c. 247-183 BCE</a:t>
            </a:r>
          </a:p>
          <a:p>
            <a:r>
              <a:rPr lang="en-US" dirty="0"/>
              <a:t>Son of Hamilcar </a:t>
            </a:r>
            <a:r>
              <a:rPr lang="en-US" dirty="0" err="1"/>
              <a:t>Barca</a:t>
            </a:r>
            <a:r>
              <a:rPr lang="en-US" dirty="0"/>
              <a:t>, and brother-in-law of Hasdrubal</a:t>
            </a:r>
          </a:p>
          <a:p>
            <a:r>
              <a:rPr lang="en-US" dirty="0"/>
              <a:t>Succeeded Hasdrubal as Carthaginian commander in Spain in 221</a:t>
            </a:r>
          </a:p>
          <a:p>
            <a:r>
              <a:rPr lang="en-US" dirty="0"/>
              <a:t>Widely regarded as one of the best generals in antiquity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63246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Hannibal?</a:t>
            </a:r>
          </a:p>
        </p:txBody>
      </p:sp>
    </p:spTree>
    <p:extLst>
      <p:ext uri="{BB962C8B-B14F-4D97-AF65-F5344CB8AC3E}">
        <p14:creationId xmlns:p14="http://schemas.microsoft.com/office/powerpoint/2010/main" val="157904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Second Punic War (218-201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3" y="1414553"/>
            <a:ext cx="7490175" cy="5379013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6551428" y="3886200"/>
            <a:ext cx="458972" cy="5334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29400" y="4154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Tiberius </a:t>
            </a:r>
            <a:r>
              <a:rPr lang="en-US" b="1" dirty="0" err="1">
                <a:solidFill>
                  <a:srgbClr val="00B050"/>
                </a:solidFill>
              </a:rPr>
              <a:t>Sempronius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29000" y="2667000"/>
            <a:ext cx="1828800" cy="9144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62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Cornelius Scipio, Sr.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31042" y="2209800"/>
            <a:ext cx="1945758" cy="117135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286000"/>
            <a:ext cx="477579" cy="2369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31042" y="220561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Hannibal</a:t>
            </a:r>
          </a:p>
        </p:txBody>
      </p:sp>
    </p:spTree>
    <p:extLst>
      <p:ext uri="{BB962C8B-B14F-4D97-AF65-F5344CB8AC3E}">
        <p14:creationId xmlns:p14="http://schemas.microsoft.com/office/powerpoint/2010/main" val="283748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Hannibal Crosses the Alps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Left Spain in the summer of 218 BCE with 59,000 men and 38 elephants</a:t>
            </a:r>
          </a:p>
          <a:p>
            <a:r>
              <a:rPr lang="en-US" dirty="0"/>
              <a:t>Crossed the Alps in the fall, losing three-fifths of his army along the way</a:t>
            </a:r>
          </a:p>
          <a:p>
            <a:r>
              <a:rPr lang="en-US" dirty="0"/>
              <a:t>Reached Italy in December and bolstered his army with rebellious </a:t>
            </a:r>
            <a:r>
              <a:rPr lang="en-US" dirty="0" err="1"/>
              <a:t>Gauls</a:t>
            </a:r>
            <a:r>
              <a:rPr lang="en-US" dirty="0"/>
              <a:t> from the Po River Valley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49" y="1600200"/>
            <a:ext cx="3922501" cy="4525963"/>
          </a:xfrm>
        </p:spPr>
      </p:pic>
    </p:spTree>
    <p:extLst>
      <p:ext uri="{BB962C8B-B14F-4D97-AF65-F5344CB8AC3E}">
        <p14:creationId xmlns:p14="http://schemas.microsoft.com/office/powerpoint/2010/main" val="1038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7843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Hannibal in Italy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68" y="559137"/>
            <a:ext cx="4488174" cy="58159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209800"/>
            <a:ext cx="3008313" cy="39163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black"/>
                </a:solidFill>
              </a:rPr>
              <a:t>Trebia</a:t>
            </a:r>
            <a:r>
              <a:rPr lang="en-US" sz="2400" dirty="0">
                <a:solidFill>
                  <a:prstClr val="black"/>
                </a:solidFill>
              </a:rPr>
              <a:t> (218)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Lake </a:t>
            </a:r>
            <a:r>
              <a:rPr lang="en-US" sz="2400" dirty="0" err="1">
                <a:solidFill>
                  <a:prstClr val="black"/>
                </a:solidFill>
              </a:rPr>
              <a:t>Trasimene</a:t>
            </a:r>
            <a:r>
              <a:rPr lang="en-US" sz="2400" dirty="0">
                <a:solidFill>
                  <a:prstClr val="black"/>
                </a:solidFill>
              </a:rPr>
              <a:t> (217)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Cannae (216)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257800" y="1371600"/>
            <a:ext cx="304800" cy="30480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48400" y="2133600"/>
            <a:ext cx="304800" cy="30480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467600" y="2895600"/>
            <a:ext cx="304800" cy="30480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Fabius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Cunctator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76" y="1600200"/>
            <a:ext cx="2250448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Quintus </a:t>
            </a:r>
            <a:r>
              <a:rPr lang="en-US" dirty="0" err="1"/>
              <a:t>Fabius</a:t>
            </a:r>
            <a:r>
              <a:rPr lang="en-US" dirty="0"/>
              <a:t> Maximus </a:t>
            </a:r>
            <a:r>
              <a:rPr lang="en-US" dirty="0" err="1"/>
              <a:t>Verrucosus</a:t>
            </a:r>
            <a:r>
              <a:rPr lang="en-US" dirty="0"/>
              <a:t> </a:t>
            </a:r>
            <a:r>
              <a:rPr lang="en-US" dirty="0" err="1"/>
              <a:t>Cunctator</a:t>
            </a:r>
            <a:endParaRPr lang="en-US" dirty="0"/>
          </a:p>
          <a:p>
            <a:pPr lvl="1"/>
            <a:r>
              <a:rPr lang="en-US" i="1" dirty="0" err="1"/>
              <a:t>Verrucosus</a:t>
            </a:r>
            <a:r>
              <a:rPr lang="en-US" dirty="0"/>
              <a:t> = ‘warty’</a:t>
            </a:r>
          </a:p>
          <a:p>
            <a:pPr lvl="1"/>
            <a:r>
              <a:rPr lang="en-US" i="1" dirty="0" err="1"/>
              <a:t>Cunctator</a:t>
            </a:r>
            <a:r>
              <a:rPr lang="en-US" dirty="0"/>
              <a:t> = ‘the delayer’</a:t>
            </a:r>
          </a:p>
          <a:p>
            <a:r>
              <a:rPr lang="en-US" dirty="0"/>
              <a:t>c. 280-203 BCE</a:t>
            </a:r>
          </a:p>
          <a:p>
            <a:r>
              <a:rPr lang="en-US" dirty="0"/>
              <a:t>Consul in 233, 228, 215, 214, and 209</a:t>
            </a:r>
          </a:p>
          <a:p>
            <a:r>
              <a:rPr lang="en-US" dirty="0"/>
              <a:t>Dictator in 221 and 217</a:t>
            </a:r>
          </a:p>
          <a:p>
            <a:r>
              <a:rPr lang="en-US" dirty="0"/>
              <a:t>“By delaying one man restored our state” (</a:t>
            </a:r>
            <a:r>
              <a:rPr lang="en-US" dirty="0" err="1"/>
              <a:t>Ennius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9859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Greek Theater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02" y="1600200"/>
            <a:ext cx="5666898" cy="4525963"/>
          </a:xfrm>
        </p:spPr>
      </p:pic>
      <p:sp>
        <p:nvSpPr>
          <p:cNvPr id="5" name="TextBox 4"/>
          <p:cNvSpPr txBox="1"/>
          <p:nvPr/>
        </p:nvSpPr>
        <p:spPr>
          <a:xfrm>
            <a:off x="304800" y="1600200"/>
            <a:ext cx="2514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Hannibal forms alliances with Philip V of Macedon and Hieronymus of Syracuse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Romans respond by forming alliances with the Aetolian League, </a:t>
            </a:r>
            <a:r>
              <a:rPr lang="en-US" sz="2200" dirty="0" err="1"/>
              <a:t>Attalus</a:t>
            </a:r>
            <a:r>
              <a:rPr lang="en-US" sz="2200" dirty="0"/>
              <a:t> I of Pergamum, Sparta, Illyria and Thrace</a:t>
            </a:r>
          </a:p>
        </p:txBody>
      </p:sp>
    </p:spTree>
    <p:extLst>
      <p:ext uri="{BB962C8B-B14F-4D97-AF65-F5344CB8AC3E}">
        <p14:creationId xmlns:p14="http://schemas.microsoft.com/office/powerpoint/2010/main" val="1571616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Scipio </a:t>
            </a:r>
            <a:r>
              <a:rPr lang="en-US" b="1" cap="small" dirty="0" err="1">
                <a:latin typeface="Cambria" panose="02040503050406030204" pitchFamily="18" charset="0"/>
              </a:rPr>
              <a:t>Africanus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Publius</a:t>
            </a:r>
            <a:r>
              <a:rPr lang="en-US" dirty="0"/>
              <a:t> Cornelius Scipio </a:t>
            </a:r>
            <a:r>
              <a:rPr lang="en-US" dirty="0" err="1"/>
              <a:t>Africanus</a:t>
            </a:r>
            <a:endParaRPr lang="en-US" dirty="0"/>
          </a:p>
          <a:p>
            <a:r>
              <a:rPr lang="en-US" dirty="0"/>
              <a:t>c. 236/5-183/4 BCE</a:t>
            </a:r>
          </a:p>
          <a:p>
            <a:r>
              <a:rPr lang="en-US" dirty="0"/>
              <a:t>Son of </a:t>
            </a:r>
            <a:r>
              <a:rPr lang="en-US" dirty="0" err="1"/>
              <a:t>Publius</a:t>
            </a:r>
            <a:r>
              <a:rPr lang="en-US" dirty="0"/>
              <a:t> Cornelius Scipio (senior)</a:t>
            </a:r>
          </a:p>
          <a:p>
            <a:r>
              <a:rPr lang="en-US" dirty="0"/>
              <a:t>Elected proconsul to replace his father and uncle in Spain in 210</a:t>
            </a:r>
          </a:p>
          <a:p>
            <a:r>
              <a:rPr lang="en-US" dirty="0"/>
              <a:t>Captured </a:t>
            </a:r>
            <a:r>
              <a:rPr lang="en-US" dirty="0" err="1"/>
              <a:t>Carthago</a:t>
            </a:r>
            <a:r>
              <a:rPr lang="en-US" dirty="0"/>
              <a:t> Nova and drove the Carthaginians from Spain</a:t>
            </a:r>
          </a:p>
          <a:p>
            <a:r>
              <a:rPr lang="en-US" dirty="0"/>
              <a:t>Elected consul in 205; crossed to north Africa in 204</a:t>
            </a: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0" y="1600200"/>
            <a:ext cx="27376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Carthaginians…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8" y="1610204"/>
            <a:ext cx="7621064" cy="4505954"/>
          </a:xfrm>
        </p:spPr>
      </p:pic>
    </p:spTree>
    <p:extLst>
      <p:ext uri="{BB962C8B-B14F-4D97-AF65-F5344CB8AC3E}">
        <p14:creationId xmlns:p14="http://schemas.microsoft.com/office/powerpoint/2010/main" val="4204206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Battle of Zama (202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574" y="1600200"/>
            <a:ext cx="5858851" cy="4525963"/>
          </a:xfrm>
        </p:spPr>
      </p:pic>
    </p:spTree>
    <p:extLst>
      <p:ext uri="{BB962C8B-B14F-4D97-AF65-F5344CB8AC3E}">
        <p14:creationId xmlns:p14="http://schemas.microsoft.com/office/powerpoint/2010/main" val="435665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Death of Hannibal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Became </a:t>
            </a:r>
            <a:r>
              <a:rPr lang="en-US" i="1" dirty="0" err="1"/>
              <a:t>suffete</a:t>
            </a:r>
            <a:r>
              <a:rPr lang="en-US" dirty="0"/>
              <a:t> of Carthage in 196 BCE</a:t>
            </a:r>
          </a:p>
          <a:p>
            <a:r>
              <a:rPr lang="en-US" dirty="0"/>
              <a:t>Exiled in 195</a:t>
            </a:r>
          </a:p>
          <a:p>
            <a:r>
              <a:rPr lang="en-US" dirty="0"/>
              <a:t>Went to the court of Antiochus III in Syria, who he served unsuccessfully as a general</a:t>
            </a:r>
          </a:p>
          <a:p>
            <a:r>
              <a:rPr lang="en-US" dirty="0"/>
              <a:t>Fled to </a:t>
            </a:r>
            <a:r>
              <a:rPr lang="en-US" dirty="0" err="1"/>
              <a:t>Prusias</a:t>
            </a:r>
            <a:r>
              <a:rPr lang="en-US" dirty="0"/>
              <a:t> I of Bithynia</a:t>
            </a:r>
          </a:p>
          <a:p>
            <a:r>
              <a:rPr lang="en-US" dirty="0"/>
              <a:t>Committed suicide in 183 rather than be handed over to the Romans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08931"/>
            <a:ext cx="4038600" cy="3908501"/>
          </a:xfrm>
        </p:spPr>
      </p:pic>
    </p:spTree>
    <p:extLst>
      <p:ext uri="{BB962C8B-B14F-4D97-AF65-F5344CB8AC3E}">
        <p14:creationId xmlns:p14="http://schemas.microsoft.com/office/powerpoint/2010/main" val="191747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Karthago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Delenda</a:t>
            </a:r>
            <a:r>
              <a:rPr lang="en-US" b="1" cap="small" dirty="0">
                <a:latin typeface="Cambria" panose="02040503050406030204" pitchFamily="18" charset="0"/>
              </a:rPr>
              <a:t> Est!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8" y="1696053"/>
            <a:ext cx="2889504" cy="4334256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Marcus </a:t>
            </a:r>
            <a:r>
              <a:rPr lang="en-US" dirty="0" err="1"/>
              <a:t>Porcius</a:t>
            </a:r>
            <a:r>
              <a:rPr lang="en-US" dirty="0"/>
              <a:t> Cato (the Elder)</a:t>
            </a:r>
          </a:p>
          <a:p>
            <a:r>
              <a:rPr lang="en-US" dirty="0"/>
              <a:t>c. 234-149 BCE</a:t>
            </a:r>
          </a:p>
          <a:p>
            <a:r>
              <a:rPr lang="en-US" dirty="0"/>
              <a:t>Consul in 195, censor in 184</a:t>
            </a:r>
          </a:p>
          <a:p>
            <a:r>
              <a:rPr lang="en-US" dirty="0"/>
              <a:t>Ended every speech in the Senate with the words “Carthage must be destroyed.”</a:t>
            </a:r>
          </a:p>
        </p:txBody>
      </p:sp>
    </p:spTree>
    <p:extLst>
      <p:ext uri="{BB962C8B-B14F-4D97-AF65-F5344CB8AC3E}">
        <p14:creationId xmlns:p14="http://schemas.microsoft.com/office/powerpoint/2010/main" val="81400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Third Punic War (149-146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8" y="1828800"/>
            <a:ext cx="8199664" cy="3505199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9050"/>
            <a:ext cx="3028950" cy="3028950"/>
          </a:xfrm>
        </p:spPr>
      </p:pic>
      <p:sp>
        <p:nvSpPr>
          <p:cNvPr id="9" name="TextBox 8"/>
          <p:cNvSpPr txBox="1"/>
          <p:nvPr/>
        </p:nvSpPr>
        <p:spPr>
          <a:xfrm>
            <a:off x="3124200" y="556260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Masinissa</a:t>
            </a:r>
            <a:r>
              <a:rPr lang="en-US" dirty="0"/>
              <a:t>, king of Numidia from 201 to 148 BCE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Carthage finally defeated by Lucius Cornelius Scipio </a:t>
            </a:r>
            <a:r>
              <a:rPr lang="en-US" dirty="0" err="1"/>
              <a:t>Aemilianus</a:t>
            </a:r>
            <a:r>
              <a:rPr lang="en-US" dirty="0"/>
              <a:t> (adopted grandson of Scipio </a:t>
            </a:r>
            <a:r>
              <a:rPr lang="en-US" dirty="0" err="1"/>
              <a:t>Africanus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478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Punic Wars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Punic War (264-241)</a:t>
            </a:r>
          </a:p>
          <a:p>
            <a:pPr lvl="1"/>
            <a:r>
              <a:rPr lang="en-US" dirty="0"/>
              <a:t>Conquest of Sicily</a:t>
            </a:r>
          </a:p>
          <a:p>
            <a:r>
              <a:rPr lang="en-US" dirty="0"/>
              <a:t>Second Punic War (218-201 BCE)</a:t>
            </a:r>
          </a:p>
          <a:p>
            <a:pPr lvl="1"/>
            <a:r>
              <a:rPr lang="en-US" dirty="0"/>
              <a:t>Invasion of Italy by Hannibal</a:t>
            </a:r>
          </a:p>
          <a:p>
            <a:pPr lvl="1"/>
            <a:r>
              <a:rPr lang="en-US" dirty="0"/>
              <a:t>Conquest of Spain</a:t>
            </a:r>
          </a:p>
          <a:p>
            <a:r>
              <a:rPr lang="en-US" dirty="0"/>
              <a:t>Third Punic War (149-146 BCE)</a:t>
            </a:r>
          </a:p>
          <a:p>
            <a:pPr lvl="1"/>
            <a:r>
              <a:rPr lang="en-US" dirty="0"/>
              <a:t>Destruction of Carthage</a:t>
            </a:r>
          </a:p>
        </p:txBody>
      </p:sp>
    </p:spTree>
    <p:extLst>
      <p:ext uri="{BB962C8B-B14F-4D97-AF65-F5344CB8AC3E}">
        <p14:creationId xmlns:p14="http://schemas.microsoft.com/office/powerpoint/2010/main" val="103337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Before…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8" y="1610204"/>
            <a:ext cx="7621064" cy="4505954"/>
          </a:xfrm>
        </p:spPr>
      </p:pic>
    </p:spTree>
    <p:extLst>
      <p:ext uri="{BB962C8B-B14F-4D97-AF65-F5344CB8AC3E}">
        <p14:creationId xmlns:p14="http://schemas.microsoft.com/office/powerpoint/2010/main" val="3503045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…and After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" t="16414" r="30635" b="23179"/>
          <a:stretch/>
        </p:blipFill>
        <p:spPr>
          <a:xfrm>
            <a:off x="1084065" y="1676400"/>
            <a:ext cx="6975870" cy="4800600"/>
          </a:xfrm>
        </p:spPr>
      </p:pic>
    </p:spTree>
    <p:extLst>
      <p:ext uri="{BB962C8B-B14F-4D97-AF65-F5344CB8AC3E}">
        <p14:creationId xmlns:p14="http://schemas.microsoft.com/office/powerpoint/2010/main" val="337251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Polybius</a:t>
            </a:r>
          </a:p>
          <a:p>
            <a:r>
              <a:rPr lang="en-US" dirty="0"/>
              <a:t>Phoenicians</a:t>
            </a:r>
          </a:p>
          <a:p>
            <a:r>
              <a:rPr lang="en-US" dirty="0"/>
              <a:t>Carthage</a:t>
            </a:r>
          </a:p>
          <a:p>
            <a:r>
              <a:rPr lang="en-US" dirty="0"/>
              <a:t>Agathocles</a:t>
            </a:r>
          </a:p>
          <a:p>
            <a:r>
              <a:rPr lang="en-US" dirty="0" err="1"/>
              <a:t>Mamertines</a:t>
            </a:r>
            <a:endParaRPr lang="en-US" dirty="0"/>
          </a:p>
          <a:p>
            <a:r>
              <a:rPr lang="en-US" dirty="0"/>
              <a:t>Hamilcar </a:t>
            </a:r>
            <a:r>
              <a:rPr lang="en-US" dirty="0" err="1"/>
              <a:t>Barca</a:t>
            </a:r>
            <a:endParaRPr lang="en-US" dirty="0"/>
          </a:p>
          <a:p>
            <a:r>
              <a:rPr lang="en-US" dirty="0"/>
              <a:t>Ebro</a:t>
            </a:r>
          </a:p>
          <a:p>
            <a:r>
              <a:rPr lang="en-US" dirty="0" err="1"/>
              <a:t>Saguntum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Hannibal</a:t>
            </a:r>
          </a:p>
          <a:p>
            <a:r>
              <a:rPr lang="en-US" dirty="0"/>
              <a:t>Cannae</a:t>
            </a:r>
          </a:p>
          <a:p>
            <a:r>
              <a:rPr lang="en-US" dirty="0" err="1"/>
              <a:t>Fabius</a:t>
            </a:r>
            <a:r>
              <a:rPr lang="en-US" dirty="0"/>
              <a:t> </a:t>
            </a:r>
            <a:r>
              <a:rPr lang="en-US" dirty="0" err="1"/>
              <a:t>Cunctator</a:t>
            </a:r>
            <a:endParaRPr lang="en-US" dirty="0"/>
          </a:p>
          <a:p>
            <a:r>
              <a:rPr lang="en-US" dirty="0"/>
              <a:t>Scipio </a:t>
            </a:r>
            <a:r>
              <a:rPr lang="en-US" dirty="0" err="1"/>
              <a:t>Africanus</a:t>
            </a:r>
            <a:endParaRPr lang="en-US" dirty="0"/>
          </a:p>
          <a:p>
            <a:r>
              <a:rPr lang="en-US" dirty="0"/>
              <a:t>Zama</a:t>
            </a:r>
          </a:p>
          <a:p>
            <a:r>
              <a:rPr lang="en-US" dirty="0"/>
              <a:t>Cato the Elder </a:t>
            </a:r>
            <a:r>
              <a:rPr lang="en-US" dirty="0" err="1"/>
              <a:t>Masinissa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7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Phoenicians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6" y="1905000"/>
            <a:ext cx="8505568" cy="3810000"/>
          </a:xfrm>
        </p:spPr>
      </p:pic>
    </p:spTree>
    <p:extLst>
      <p:ext uri="{BB962C8B-B14F-4D97-AF65-F5344CB8AC3E}">
        <p14:creationId xmlns:p14="http://schemas.microsoft.com/office/powerpoint/2010/main" val="15944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Carthage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706"/>
            <a:ext cx="4038600" cy="302895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Supposedly founded in 814 BCE by Phoenicians as </a:t>
            </a:r>
            <a:r>
              <a:rPr lang="en-US" i="1" dirty="0" err="1"/>
              <a:t>Qaart-Hadasht</a:t>
            </a:r>
            <a:r>
              <a:rPr lang="en-US" dirty="0"/>
              <a:t> (‘New Town’)</a:t>
            </a:r>
          </a:p>
          <a:p>
            <a:r>
              <a:rPr lang="en-US" dirty="0"/>
              <a:t>Spoke Phoenician, a Semitic language called ‘Punic’ by the Romans</a:t>
            </a:r>
          </a:p>
          <a:p>
            <a:r>
              <a:rPr lang="en-US" dirty="0"/>
              <a:t>Maritime commercial power with an extensive agricultural hinterland</a:t>
            </a:r>
          </a:p>
          <a:p>
            <a:r>
              <a:rPr lang="en-US" dirty="0"/>
              <a:t>Created an empire of trading colonies in the western Mediterranean</a:t>
            </a:r>
          </a:p>
        </p:txBody>
      </p:sp>
    </p:spTree>
    <p:extLst>
      <p:ext uri="{BB962C8B-B14F-4D97-AF65-F5344CB8AC3E}">
        <p14:creationId xmlns:p14="http://schemas.microsoft.com/office/powerpoint/2010/main" val="233026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Carthage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4038600" cy="2073148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5" y="1908931"/>
            <a:ext cx="3384189" cy="3908501"/>
          </a:xfrm>
        </p:spPr>
      </p:pic>
      <p:sp>
        <p:nvSpPr>
          <p:cNvPr id="12" name="TextBox 11"/>
          <p:cNvSpPr txBox="1"/>
          <p:nvPr/>
        </p:nvSpPr>
        <p:spPr>
          <a:xfrm>
            <a:off x="4648200" y="4412393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Gold coin of Carthage, c.270-264 BCE, featuring the head of </a:t>
            </a:r>
            <a:r>
              <a:rPr lang="en-US" dirty="0" err="1"/>
              <a:t>Tanit</a:t>
            </a:r>
            <a:r>
              <a:rPr lang="en-US" dirty="0"/>
              <a:t> and a horse standing in front of a palm tree</a:t>
            </a:r>
          </a:p>
        </p:txBody>
      </p:sp>
    </p:spTree>
    <p:extLst>
      <p:ext uri="{BB962C8B-B14F-4D97-AF65-F5344CB8AC3E}">
        <p14:creationId xmlns:p14="http://schemas.microsoft.com/office/powerpoint/2010/main" val="9906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Sicily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5567079" cy="4525963"/>
          </a:xfrm>
        </p:spPr>
      </p:pic>
      <p:grpSp>
        <p:nvGrpSpPr>
          <p:cNvPr id="8" name="Group 7"/>
          <p:cNvGrpSpPr/>
          <p:nvPr/>
        </p:nvGrpSpPr>
        <p:grpSpPr>
          <a:xfrm>
            <a:off x="6172200" y="1676400"/>
            <a:ext cx="2971800" cy="3008530"/>
            <a:chOff x="6235700" y="762000"/>
            <a:chExt cx="2971800" cy="30085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4593" b="13895"/>
            <a:stretch/>
          </p:blipFill>
          <p:spPr>
            <a:xfrm>
              <a:off x="6705600" y="762000"/>
              <a:ext cx="2032000" cy="217967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235700" y="3124199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Agathocles ,tyrant and king of Syracuse (r. 316-289 BCE)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15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Mamertines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76400"/>
            <a:ext cx="4038600" cy="2864779"/>
          </a:xfrm>
        </p:spPr>
      </p:pic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Italian mercenaries hired by Agathocles</a:t>
            </a:r>
          </a:p>
          <a:p>
            <a:r>
              <a:rPr lang="en-US" dirty="0"/>
              <a:t>Named for </a:t>
            </a:r>
            <a:r>
              <a:rPr lang="en-US" dirty="0" err="1"/>
              <a:t>Mamers</a:t>
            </a:r>
            <a:r>
              <a:rPr lang="en-US" dirty="0"/>
              <a:t>, Oscan name for Mars</a:t>
            </a:r>
          </a:p>
          <a:p>
            <a:r>
              <a:rPr lang="en-US" dirty="0"/>
              <a:t>Leaderless after the death of Agathocles in 289 BCE, they seized </a:t>
            </a:r>
            <a:r>
              <a:rPr lang="en-US" dirty="0" err="1"/>
              <a:t>Messana</a:t>
            </a:r>
            <a:r>
              <a:rPr lang="en-US" dirty="0"/>
              <a:t> and </a:t>
            </a:r>
            <a:r>
              <a:rPr lang="en-US" dirty="0" err="1"/>
              <a:t>Rhegium</a:t>
            </a:r>
            <a:endParaRPr lang="en-US" dirty="0"/>
          </a:p>
          <a:p>
            <a:r>
              <a:rPr lang="en-US" dirty="0"/>
              <a:t>Besieged by Syracuse, they asked both Carthage and Rome for help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12" y="4191000"/>
            <a:ext cx="3657600" cy="1836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5931352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Bronze </a:t>
            </a:r>
            <a:r>
              <a:rPr lang="en-US" dirty="0" err="1"/>
              <a:t>Mamertine</a:t>
            </a:r>
            <a:r>
              <a:rPr lang="en-US" dirty="0"/>
              <a:t> coin from </a:t>
            </a:r>
            <a:r>
              <a:rPr lang="en-US" dirty="0" err="1"/>
              <a:t>Messana</a:t>
            </a:r>
            <a:r>
              <a:rPr lang="en-US" dirty="0"/>
              <a:t>, with the head of </a:t>
            </a:r>
            <a:r>
              <a:rPr lang="en-US" dirty="0" err="1"/>
              <a:t>Adranus</a:t>
            </a:r>
            <a:r>
              <a:rPr lang="en-US" dirty="0"/>
              <a:t> and a charging bull, c. 288-278 BCE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27312" y="464739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118516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First Punic War (264-241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5567079" cy="4525963"/>
          </a:xfrm>
        </p:spPr>
      </p:pic>
      <p:sp>
        <p:nvSpPr>
          <p:cNvPr id="3" name="TextBox 2"/>
          <p:cNvSpPr txBox="1"/>
          <p:nvPr/>
        </p:nvSpPr>
        <p:spPr>
          <a:xfrm>
            <a:off x="6331688" y="1676400"/>
            <a:ext cx="2514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Messana</a:t>
            </a:r>
            <a:r>
              <a:rPr lang="en-US" sz="2200" dirty="0"/>
              <a:t> (263; </a:t>
            </a:r>
            <a:r>
              <a:rPr lang="en-US" sz="2200" dirty="0" err="1"/>
              <a:t>Hieron</a:t>
            </a:r>
            <a:r>
              <a:rPr lang="en-US" sz="2200" dirty="0"/>
              <a:t> defeated)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Syracuse (263)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Acragas</a:t>
            </a:r>
            <a:r>
              <a:rPr lang="en-US" sz="2200" dirty="0"/>
              <a:t> (262)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Lipara</a:t>
            </a:r>
            <a:r>
              <a:rPr lang="en-US" sz="2200" dirty="0"/>
              <a:t> (261)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Cape </a:t>
            </a:r>
            <a:r>
              <a:rPr lang="en-US" sz="2200" dirty="0" err="1"/>
              <a:t>Mylae</a:t>
            </a:r>
            <a:r>
              <a:rPr lang="en-US" sz="2200" dirty="0"/>
              <a:t> (260)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Ecnomus</a:t>
            </a:r>
            <a:r>
              <a:rPr lang="en-US" sz="2200" dirty="0"/>
              <a:t> (256)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Regulus</a:t>
            </a:r>
            <a:r>
              <a:rPr lang="en-US" sz="2200" dirty="0"/>
              <a:t>’ raid (256-5)</a:t>
            </a:r>
          </a:p>
        </p:txBody>
      </p:sp>
      <p:sp>
        <p:nvSpPr>
          <p:cNvPr id="4" name="Oval 3"/>
          <p:cNvSpPr/>
          <p:nvPr/>
        </p:nvSpPr>
        <p:spPr>
          <a:xfrm>
            <a:off x="5867400" y="2647533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86400" y="4953000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43200" y="4572000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10200" y="2514600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76800" y="2057400"/>
            <a:ext cx="304800" cy="3048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76600" y="5029200"/>
            <a:ext cx="304800" cy="304800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048000" y="5562600"/>
            <a:ext cx="609600" cy="3048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14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Hamilcar </a:t>
            </a:r>
            <a:r>
              <a:rPr lang="en-US" b="1" cap="small" dirty="0" err="1">
                <a:latin typeface="Cambria" panose="02040503050406030204" pitchFamily="18" charset="0"/>
              </a:rPr>
              <a:t>Barca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c. 285-229/8 BCE</a:t>
            </a:r>
          </a:p>
          <a:p>
            <a:r>
              <a:rPr lang="en-US" dirty="0"/>
              <a:t>General in command of Carthaginian forces in western Sicily during the years 247-241 BCE</a:t>
            </a:r>
          </a:p>
          <a:p>
            <a:r>
              <a:rPr lang="en-US" dirty="0"/>
              <a:t>Harried the Roman forces besieging </a:t>
            </a:r>
            <a:r>
              <a:rPr lang="en-US" dirty="0" err="1"/>
              <a:t>Lilybaeum</a:t>
            </a:r>
            <a:r>
              <a:rPr lang="en-US" dirty="0"/>
              <a:t> and </a:t>
            </a:r>
            <a:r>
              <a:rPr lang="en-US" dirty="0" err="1"/>
              <a:t>Drepanum</a:t>
            </a:r>
            <a:r>
              <a:rPr lang="en-US" dirty="0"/>
              <a:t> from his base on Mt. </a:t>
            </a:r>
            <a:r>
              <a:rPr lang="en-US" dirty="0" err="1"/>
              <a:t>Eryx</a:t>
            </a:r>
            <a:endParaRPr lang="en-US" dirty="0"/>
          </a:p>
          <a:p>
            <a:pPr lvl="1"/>
            <a:r>
              <a:rPr lang="en-US" dirty="0"/>
              <a:t>Hence the name </a:t>
            </a:r>
            <a:r>
              <a:rPr lang="en-US" dirty="0" err="1"/>
              <a:t>Barca</a:t>
            </a:r>
            <a:r>
              <a:rPr lang="en-US" dirty="0"/>
              <a:t> = ‘the </a:t>
            </a:r>
            <a:r>
              <a:rPr lang="en-US" dirty="0" err="1"/>
              <a:t>thunderer</a:t>
            </a:r>
            <a:r>
              <a:rPr lang="en-US" dirty="0"/>
              <a:t>’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5" y="2348706"/>
            <a:ext cx="4032250" cy="3028950"/>
          </a:xfrm>
        </p:spPr>
      </p:pic>
      <p:sp>
        <p:nvSpPr>
          <p:cNvPr id="9" name="TextBox 8"/>
          <p:cNvSpPr txBox="1"/>
          <p:nvPr/>
        </p:nvSpPr>
        <p:spPr>
          <a:xfrm>
            <a:off x="4648200" y="55626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Hamilcar ‘Hulk’ </a:t>
            </a:r>
            <a:r>
              <a:rPr lang="en-US" dirty="0" err="1"/>
              <a:t>Barca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52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15135</TotalTime>
  <Words>868</Words>
  <Application>Microsoft Macintosh PowerPoint</Application>
  <PresentationFormat>On-screen Show (4:3)</PresentationFormat>
  <Paragraphs>127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</vt:lpstr>
      <vt:lpstr>Office Theme</vt:lpstr>
      <vt:lpstr>Polybius</vt:lpstr>
      <vt:lpstr>The Carthaginians…</vt:lpstr>
      <vt:lpstr>The Phoenicians</vt:lpstr>
      <vt:lpstr>Carthage</vt:lpstr>
      <vt:lpstr>Carthage</vt:lpstr>
      <vt:lpstr>Sicily</vt:lpstr>
      <vt:lpstr>Mamertines</vt:lpstr>
      <vt:lpstr>First Punic War (264-241 bce)</vt:lpstr>
      <vt:lpstr>Hamilcar Barca</vt:lpstr>
      <vt:lpstr>First Punic War (264-241 bce)</vt:lpstr>
      <vt:lpstr>Peace</vt:lpstr>
      <vt:lpstr>Carthaginian Expansion in Spain</vt:lpstr>
      <vt:lpstr>Hannibal</vt:lpstr>
      <vt:lpstr>Second Punic War (218-201 bce)</vt:lpstr>
      <vt:lpstr>Hannibal Crosses the Alps</vt:lpstr>
      <vt:lpstr>Hannibal in Italy</vt:lpstr>
      <vt:lpstr>Fabius Cunctator</vt:lpstr>
      <vt:lpstr>The Greek Theater</vt:lpstr>
      <vt:lpstr>Scipio Africanus</vt:lpstr>
      <vt:lpstr>The Battle of Zama (202 bce)</vt:lpstr>
      <vt:lpstr>The Death of Hannibal</vt:lpstr>
      <vt:lpstr>Karthago Delenda Est!</vt:lpstr>
      <vt:lpstr>Third Punic War (149-146 bce)</vt:lpstr>
      <vt:lpstr>The Punic Wars </vt:lpstr>
      <vt:lpstr>Before…</vt:lpstr>
      <vt:lpstr>…and After</vt:lpstr>
      <vt:lpstr>Key Terms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2811</cp:revision>
  <dcterms:created xsi:type="dcterms:W3CDTF">2013-09-06T12:51:15Z</dcterms:created>
  <dcterms:modified xsi:type="dcterms:W3CDTF">2025-10-22T18:11:05Z</dcterms:modified>
</cp:coreProperties>
</file>